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3"/>
  </p:notesMasterIdLst>
  <p:handoutMasterIdLst>
    <p:handoutMasterId r:id="rId14"/>
  </p:handout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2" r:id="rId11"/>
    <p:sldId id="260" r:id="rId12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68" autoAdjust="0"/>
    <p:restoredTop sz="94648" autoAdjust="0"/>
  </p:normalViewPr>
  <p:slideViewPr>
    <p:cSldViewPr snapToGrid="0">
      <p:cViewPr varScale="1">
        <p:scale>
          <a:sx n="112" d="100"/>
          <a:sy n="112" d="100"/>
        </p:scale>
        <p:origin x="3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0FA3576-2E34-44A5-91FF-3C53AC3DA648}" type="datetime1">
              <a:rPr lang="it-IT" smtClean="0"/>
              <a:t>04/11/2022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21FEC-DF32-4E90-A279-29D5C0BB0773}" type="datetime1">
              <a:rPr lang="it-IT" smtClean="0"/>
              <a:pPr/>
              <a:t>04/11/2022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32B961F-A37F-4005-81D9-6533BACFDEAE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6BE021-75A7-4BC1-AD2A-588A9AC317BA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E80730E-6045-4BDF-83D0-60E9AC13A4C8}" type="datetime1">
              <a:rPr lang="it-IT" noProof="0" smtClean="0"/>
              <a:t>04/11/2022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00E9A4-A255-45FD-994C-5AC5A80A4CB3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40FC6F1-2752-40B4-B5B7-4F8E54245ECE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38E30C-0F38-40CF-9EEE-EC9401F87FD3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2B38C9-5626-43C4-B444-5A08B67C0F41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C994B5-9DE3-4363-8C97-7C6C3018E43D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7" name="Rettango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o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BF8DF8-DB80-4246-8592-C7E54903C7A8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8348053-439A-4210-9FB7-52D3D9C1EEED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430968-19E0-4BFB-BB60-D36C3F73648E}" type="datetime1">
              <a:rPr lang="it-IT" noProof="0" smtClean="0"/>
              <a:t>04/11/2022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FD5861D2-B6E5-484C-94DD-DB08E7367E53}" type="datetime1">
              <a:rPr lang="it-IT" noProof="0" smtClean="0"/>
              <a:t>04/11/2022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tango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tango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DE0A41-5D01-4732-90D8-99643F210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2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9F49A0F-B0F8-49D4-A9BF-EDD6B388E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43965" y="0"/>
            <a:ext cx="6289027" cy="1185353"/>
          </a:xfrm>
        </p:spPr>
        <p:txBody>
          <a:bodyPr anchor="ctr">
            <a:normAutofit/>
          </a:bodyPr>
          <a:lstStyle/>
          <a:p>
            <a:r>
              <a:rPr lang="it-IT" sz="2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YOLO: Real-Time Object </a:t>
            </a:r>
            <a:r>
              <a:rPr lang="it-IT" sz="2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endParaRPr lang="it-IT" sz="2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C8F16EE-DDE6-4D08-B5AE-21540D5C83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6815" y="858401"/>
            <a:ext cx="5295671" cy="653904"/>
          </a:xfrm>
        </p:spPr>
        <p:txBody>
          <a:bodyPr anchor="ctr">
            <a:normAutofit/>
          </a:bodyPr>
          <a:lstStyle/>
          <a:p>
            <a:r>
              <a:rPr lang="it-IT" sz="1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Machine learning </a:t>
            </a:r>
            <a:r>
              <a:rPr lang="it-IT" sz="1800" b="1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course</a:t>
            </a:r>
            <a:r>
              <a:rPr lang="it-IT" sz="1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 project 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CC37932-FFC4-46FD-B014-D7F07BC5E0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937" y="1983581"/>
            <a:ext cx="4995262" cy="4874409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32EF8C5-CEDC-4813-AD01-4714A1247E7D}"/>
              </a:ext>
            </a:extLst>
          </p:cNvPr>
          <p:cNvSpPr txBox="1"/>
          <p:nvPr/>
        </p:nvSpPr>
        <p:spPr>
          <a:xfrm>
            <a:off x="5110266" y="6392932"/>
            <a:ext cx="2854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/>
                </a:solidFill>
              </a:rPr>
              <a:t>Anno accademico 2021-2022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4CE89BC-0BC3-4B0C-889B-9017AA22C43C}"/>
              </a:ext>
            </a:extLst>
          </p:cNvPr>
          <p:cNvSpPr txBox="1"/>
          <p:nvPr/>
        </p:nvSpPr>
        <p:spPr>
          <a:xfrm>
            <a:off x="154989" y="6362154"/>
            <a:ext cx="240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Relator:  Andrea Murgia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F887788-4E78-5700-3591-1819AB2CDC11}"/>
              </a:ext>
            </a:extLst>
          </p:cNvPr>
          <p:cNvSpPr txBox="1"/>
          <p:nvPr/>
        </p:nvSpPr>
        <p:spPr>
          <a:xfrm>
            <a:off x="683491" y="5992822"/>
            <a:ext cx="705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MSc in Computer Engineering, Cybersecurity and Artificial Intelligence</a:t>
            </a:r>
            <a:endParaRPr lang="it-IT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9917CA-1C09-A538-4DA9-F18FEC47E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84597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B2A929-AB9E-0C4A-4167-4909ED587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YOLOv3_tiny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4F8E219-1429-0B44-76E6-F83EA3B8F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script also works with the YOLOv3_tiny version</a:t>
            </a:r>
          </a:p>
          <a:p>
            <a:pPr lvl="1"/>
            <a:r>
              <a:rPr lang="it-IT" sz="1800" dirty="0"/>
              <a:t>YOLOv3_tiny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en-US" sz="1800" dirty="0"/>
              <a:t>a very small model as well for constrained environments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60D80F2-8389-C80C-306E-22911AAB1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10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36467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ttangolo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ttangolo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ttangolo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algn="ctr" rtl="0"/>
            <a:r>
              <a:rPr lang="it-IT" dirty="0">
                <a:solidFill>
                  <a:srgbClr val="FFFFFF"/>
                </a:solidFill>
              </a:rPr>
              <a:t>Thank </a:t>
            </a:r>
            <a:r>
              <a:rPr lang="it-IT" dirty="0" err="1">
                <a:solidFill>
                  <a:srgbClr val="FFFFFF"/>
                </a:solidFill>
              </a:rPr>
              <a:t>you</a:t>
            </a:r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165988"/>
            <a:ext cx="3081576" cy="2629006"/>
          </a:xfrm>
        </p:spPr>
        <p:txBody>
          <a:bodyPr rtlCol="0">
            <a:normAutofit/>
          </a:bodyPr>
          <a:lstStyle/>
          <a:p>
            <a:pPr algn="ctr" rtl="0"/>
            <a:r>
              <a:rPr lang="it-IT" dirty="0">
                <a:solidFill>
                  <a:schemeClr val="bg2"/>
                </a:solidFill>
              </a:rPr>
              <a:t>For the </a:t>
            </a:r>
            <a:r>
              <a:rPr lang="it-IT" dirty="0" err="1">
                <a:solidFill>
                  <a:schemeClr val="bg2"/>
                </a:solidFill>
              </a:rPr>
              <a:t>attention</a:t>
            </a:r>
            <a:endParaRPr lang="it-IT" dirty="0">
              <a:solidFill>
                <a:schemeClr val="bg2"/>
              </a:solidFill>
            </a:endParaRPr>
          </a:p>
          <a:p>
            <a:pPr algn="ctr" rtl="0"/>
            <a:endParaRPr lang="it-IT" dirty="0">
              <a:solidFill>
                <a:schemeClr val="bg2"/>
              </a:solidFill>
            </a:endParaRPr>
          </a:p>
          <a:p>
            <a:pPr rtl="0"/>
            <a:endParaRPr lang="it-IT" dirty="0">
              <a:solidFill>
                <a:schemeClr val="bg2"/>
              </a:solidFill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788F2B0B-0217-28D2-D1F1-F55923B85A7D}"/>
              </a:ext>
            </a:extLst>
          </p:cNvPr>
          <p:cNvSpPr/>
          <p:nvPr/>
        </p:nvSpPr>
        <p:spPr>
          <a:xfrm>
            <a:off x="288758" y="720342"/>
            <a:ext cx="7753389" cy="566666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0496AC8-D58A-88D1-510A-C575C499D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37" y="716785"/>
            <a:ext cx="5803516" cy="5663109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FD80AD0-E2A5-3A85-4451-B9AB2FE07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11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freccia&#10;&#10;Descrizione generata automaticamente">
            <a:extLst>
              <a:ext uri="{FF2B5EF4-FFF2-40B4-BE49-F238E27FC236}">
                <a16:creationId xmlns:a16="http://schemas.microsoft.com/office/drawing/2014/main" id="{4EE421A9-B0F4-0DD4-527E-90AED45D6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7425" y="4168361"/>
            <a:ext cx="3647340" cy="3605463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87729BD0-3CE2-2F64-B2A8-2C09941A9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03371"/>
          </a:xfrm>
        </p:spPr>
        <p:txBody>
          <a:bodyPr/>
          <a:lstStyle/>
          <a:p>
            <a:pPr algn="ctr"/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 YOLO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313999-7DB5-171F-D727-E71C3B164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it-IT" sz="2000" b="1" dirty="0">
              <a:solidFill>
                <a:schemeClr val="accent1"/>
              </a:solidFill>
            </a:endParaRPr>
          </a:p>
          <a:p>
            <a:endParaRPr lang="it-IT" sz="2000" b="1" dirty="0">
              <a:solidFill>
                <a:schemeClr val="accent1"/>
              </a:solidFill>
            </a:endParaRPr>
          </a:p>
          <a:p>
            <a:endParaRPr lang="it-IT" sz="2000" b="1" dirty="0">
              <a:solidFill>
                <a:schemeClr val="accent1"/>
              </a:solidFill>
            </a:endParaRPr>
          </a:p>
          <a:p>
            <a:r>
              <a:rPr lang="it-IT" sz="2000" b="1" dirty="0">
                <a:solidFill>
                  <a:schemeClr val="accent1"/>
                </a:solidFill>
              </a:rPr>
              <a:t>YOLO (</a:t>
            </a:r>
            <a:r>
              <a:rPr lang="it-IT" sz="2000" b="1" dirty="0" err="1">
                <a:solidFill>
                  <a:schemeClr val="accent1"/>
                </a:solidFill>
              </a:rPr>
              <a:t>You</a:t>
            </a:r>
            <a:r>
              <a:rPr lang="it-IT" sz="2000" b="1" dirty="0">
                <a:solidFill>
                  <a:schemeClr val="accent1"/>
                </a:solidFill>
              </a:rPr>
              <a:t> </a:t>
            </a:r>
            <a:r>
              <a:rPr lang="it-IT" sz="2000" b="1" dirty="0" err="1">
                <a:solidFill>
                  <a:schemeClr val="accent1"/>
                </a:solidFill>
              </a:rPr>
              <a:t>Only</a:t>
            </a:r>
            <a:r>
              <a:rPr lang="it-IT" sz="2000" b="1" dirty="0">
                <a:solidFill>
                  <a:schemeClr val="accent1"/>
                </a:solidFill>
              </a:rPr>
              <a:t> Look Once) </a:t>
            </a:r>
            <a:r>
              <a:rPr lang="it-IT" sz="2000" b="1" dirty="0" err="1">
                <a:solidFill>
                  <a:schemeClr val="accent1"/>
                </a:solidFill>
              </a:rPr>
              <a:t>is</a:t>
            </a:r>
            <a:r>
              <a:rPr lang="it-IT" sz="2000" b="1" dirty="0">
                <a:solidFill>
                  <a:schemeClr val="accent1"/>
                </a:solidFill>
              </a:rPr>
              <a:t> a real-time </a:t>
            </a:r>
            <a:r>
              <a:rPr lang="it-IT" sz="2000" b="1" dirty="0" err="1">
                <a:solidFill>
                  <a:schemeClr val="accent1"/>
                </a:solidFill>
              </a:rPr>
              <a:t>object</a:t>
            </a:r>
            <a:r>
              <a:rPr lang="it-IT" sz="2000" b="1" dirty="0">
                <a:solidFill>
                  <a:schemeClr val="accent1"/>
                </a:solidFill>
              </a:rPr>
              <a:t> </a:t>
            </a:r>
            <a:r>
              <a:rPr lang="it-IT" sz="2000" b="1" dirty="0" err="1">
                <a:solidFill>
                  <a:schemeClr val="accent1"/>
                </a:solidFill>
              </a:rPr>
              <a:t>detection</a:t>
            </a:r>
            <a:r>
              <a:rPr lang="it-IT" sz="2000" b="1" dirty="0">
                <a:solidFill>
                  <a:schemeClr val="accent1"/>
                </a:solidFill>
              </a:rPr>
              <a:t> system</a:t>
            </a:r>
          </a:p>
          <a:p>
            <a:pPr lvl="1"/>
            <a:r>
              <a:rPr lang="it-IT" sz="2000" b="1" dirty="0" err="1">
                <a:solidFill>
                  <a:schemeClr val="accent1"/>
                </a:solidFill>
              </a:rPr>
              <a:t>Is</a:t>
            </a:r>
            <a:r>
              <a:rPr lang="it-IT" sz="2000" b="1" dirty="0">
                <a:solidFill>
                  <a:schemeClr val="accent1"/>
                </a:solidFill>
              </a:rPr>
              <a:t> based on an open-source </a:t>
            </a:r>
            <a:r>
              <a:rPr lang="it-IT" sz="2000" b="1" dirty="0" err="1">
                <a:solidFill>
                  <a:schemeClr val="accent1"/>
                </a:solidFill>
              </a:rPr>
              <a:t>neural</a:t>
            </a:r>
            <a:r>
              <a:rPr lang="it-IT" sz="2000" b="1" dirty="0">
                <a:solidFill>
                  <a:schemeClr val="accent1"/>
                </a:solidFill>
              </a:rPr>
              <a:t> network framework </a:t>
            </a:r>
            <a:r>
              <a:rPr lang="it-IT" sz="2000" b="1" dirty="0" err="1">
                <a:solidFill>
                  <a:schemeClr val="accent1"/>
                </a:solidFill>
              </a:rPr>
              <a:t>written</a:t>
            </a:r>
            <a:r>
              <a:rPr lang="it-IT" sz="2000" b="1" dirty="0">
                <a:solidFill>
                  <a:schemeClr val="accent1"/>
                </a:solidFill>
              </a:rPr>
              <a:t> in C </a:t>
            </a:r>
            <a:r>
              <a:rPr lang="it-IT" sz="2000" b="1" dirty="0" err="1">
                <a:solidFill>
                  <a:schemeClr val="accent1"/>
                </a:solidFill>
              </a:rPr>
              <a:t>called</a:t>
            </a:r>
            <a:r>
              <a:rPr lang="it-IT" sz="2000" b="1" dirty="0">
                <a:solidFill>
                  <a:schemeClr val="accent1"/>
                </a:solidFill>
              </a:rPr>
              <a:t> </a:t>
            </a:r>
            <a:r>
              <a:rPr lang="it-IT" sz="2000" b="1" dirty="0" err="1">
                <a:solidFill>
                  <a:schemeClr val="accent1"/>
                </a:solidFill>
              </a:rPr>
              <a:t>Darknet</a:t>
            </a:r>
            <a:endParaRPr lang="it-IT" sz="2000" b="1" dirty="0">
              <a:solidFill>
                <a:schemeClr val="accent1"/>
              </a:solidFill>
            </a:endParaRPr>
          </a:p>
          <a:p>
            <a:pPr lvl="1"/>
            <a:r>
              <a:rPr lang="it-IT" sz="2000" b="1" dirty="0">
                <a:solidFill>
                  <a:schemeClr val="accent1"/>
                </a:solidFill>
              </a:rPr>
              <a:t>The YOLO </a:t>
            </a:r>
            <a:r>
              <a:rPr lang="it-IT" sz="2000" b="1" dirty="0" err="1">
                <a:solidFill>
                  <a:schemeClr val="accent1"/>
                </a:solidFill>
              </a:rPr>
              <a:t>detection</a:t>
            </a:r>
            <a:r>
              <a:rPr lang="it-IT" sz="2000" b="1" dirty="0">
                <a:solidFill>
                  <a:schemeClr val="accent1"/>
                </a:solidFill>
              </a:rPr>
              <a:t> system </a:t>
            </a:r>
            <a:r>
              <a:rPr lang="it-IT" sz="2000" b="1" dirty="0" err="1">
                <a:solidFill>
                  <a:schemeClr val="accent1"/>
                </a:solidFill>
              </a:rPr>
              <a:t>apply</a:t>
            </a:r>
            <a:r>
              <a:rPr lang="it-IT" sz="2000" b="1" dirty="0">
                <a:solidFill>
                  <a:schemeClr val="accent1"/>
                </a:solidFill>
              </a:rPr>
              <a:t> a single </a:t>
            </a:r>
            <a:r>
              <a:rPr lang="it-IT" sz="2000" b="1" dirty="0" err="1">
                <a:solidFill>
                  <a:schemeClr val="accent1"/>
                </a:solidFill>
              </a:rPr>
              <a:t>neural</a:t>
            </a:r>
            <a:r>
              <a:rPr lang="it-IT" sz="2000" b="1" dirty="0">
                <a:solidFill>
                  <a:schemeClr val="accent1"/>
                </a:solidFill>
              </a:rPr>
              <a:t> network to the full image.</a:t>
            </a:r>
          </a:p>
          <a:p>
            <a:pPr lvl="1"/>
            <a:r>
              <a:rPr lang="en-US" sz="2000" b="1" dirty="0">
                <a:solidFill>
                  <a:schemeClr val="accent1"/>
                </a:solidFill>
              </a:rPr>
              <a:t>Is the same network that divides the image into regions and predicts probabilities and bounding boxes for each region</a:t>
            </a:r>
          </a:p>
          <a:p>
            <a:pPr lvl="1"/>
            <a:r>
              <a:rPr lang="en-US" sz="2000" b="1" dirty="0">
                <a:solidFill>
                  <a:schemeClr val="accent1"/>
                </a:solidFill>
              </a:rPr>
              <a:t>Probabilities are used to weigh bounding boxes</a:t>
            </a:r>
            <a:endParaRPr lang="it-IT" sz="2000" b="1" dirty="0">
              <a:solidFill>
                <a:schemeClr val="accent1"/>
              </a:solidFill>
            </a:endParaRPr>
          </a:p>
          <a:p>
            <a:pPr lvl="2"/>
            <a:r>
              <a:rPr lang="en-US" sz="2200" b="1" dirty="0">
                <a:solidFill>
                  <a:schemeClr val="accent1"/>
                </a:solidFill>
              </a:rPr>
              <a:t>This involves the possibility to perform multi-scale training</a:t>
            </a:r>
            <a:endParaRPr lang="it-IT" sz="2200" b="1" dirty="0">
              <a:solidFill>
                <a:schemeClr val="accent1"/>
              </a:solidFill>
            </a:endParaRPr>
          </a:p>
          <a:p>
            <a:endParaRPr lang="it-IT" dirty="0">
              <a:solidFill>
                <a:schemeClr val="accent1"/>
              </a:solidFill>
            </a:endParaRPr>
          </a:p>
          <a:p>
            <a:endParaRPr lang="it-IT" dirty="0">
              <a:solidFill>
                <a:schemeClr val="accent1"/>
              </a:solidFill>
            </a:endParaRPr>
          </a:p>
          <a:p>
            <a:endParaRPr lang="it-IT" dirty="0">
              <a:solidFill>
                <a:schemeClr val="accent1"/>
              </a:solidFill>
            </a:endParaRPr>
          </a:p>
          <a:p>
            <a:endParaRPr lang="it-IT" dirty="0">
              <a:solidFill>
                <a:schemeClr val="accent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B277EE9-5EE8-D5E6-1F05-E442CFE5A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8774" y="4958992"/>
            <a:ext cx="3388847" cy="1799612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1B1D343-4990-6A75-1B26-96309A2EF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2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311317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B431A8-3979-8A52-0E0F-32C69615F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73718"/>
          </a:xfrm>
        </p:spPr>
        <p:txBody>
          <a:bodyPr/>
          <a:lstStyle/>
          <a:p>
            <a:pPr algn="ctr"/>
            <a:r>
              <a:rPr lang="it-IT" dirty="0"/>
              <a:t>YOLOV3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2390EAF-994F-485F-0C20-5B76AB7F8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279439" cy="3678303"/>
          </a:xfrm>
        </p:spPr>
        <p:txBody>
          <a:bodyPr/>
          <a:lstStyle/>
          <a:p>
            <a:r>
              <a:rPr lang="en-US" dirty="0"/>
              <a:t>The version we used is at YOLOv3 this version of YOLO is based on a convolutional neural network called Darknet-53</a:t>
            </a:r>
          </a:p>
          <a:p>
            <a:r>
              <a:rPr lang="en-US" dirty="0"/>
              <a:t>Improvements over its predecessor Darknet-19 include the use of residual connections and more layers</a:t>
            </a:r>
          </a:p>
          <a:p>
            <a:r>
              <a:rPr lang="en-US" dirty="0"/>
              <a:t>In YOLOv3 multiscale predictions are used to improve training and increase performances</a:t>
            </a:r>
            <a:endParaRPr lang="it-IT" dirty="0"/>
          </a:p>
        </p:txBody>
      </p:sp>
      <p:pic>
        <p:nvPicPr>
          <p:cNvPr id="5" name="Immagine 4" descr="Immagine che contiene testo, ricevuta&#10;&#10;Descrizione generata automaticamente">
            <a:extLst>
              <a:ext uri="{FF2B5EF4-FFF2-40B4-BE49-F238E27FC236}">
                <a16:creationId xmlns:a16="http://schemas.microsoft.com/office/drawing/2014/main" id="{C50840D4-9916-D5AB-D322-FFA234441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102" y="1843612"/>
            <a:ext cx="2838706" cy="4312232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2AE711-7091-970F-66C1-A7928EA0D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25027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729025-8CAF-C59C-30FD-CDB91B1B5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57676"/>
          </a:xfrm>
        </p:spPr>
        <p:txBody>
          <a:bodyPr/>
          <a:lstStyle/>
          <a:p>
            <a:pPr algn="ctr"/>
            <a:r>
              <a:rPr lang="it-IT" dirty="0"/>
              <a:t>YOLO vs </a:t>
            </a:r>
            <a:r>
              <a:rPr lang="it-IT" dirty="0" err="1"/>
              <a:t>other</a:t>
            </a:r>
            <a:r>
              <a:rPr lang="it-IT" dirty="0"/>
              <a:t> detectors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02293C8-C643-E3E4-D1FC-53B2E18E4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188" y="2114647"/>
            <a:ext cx="6116329" cy="3810000"/>
          </a:xfrm>
          <a:prstGeom prst="rect">
            <a:avLst/>
          </a:prstGeom>
        </p:spPr>
      </p:pic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7C57EFB5-9746-5AA2-4CDC-BAFE46B00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5811" y="2180496"/>
            <a:ext cx="4824996" cy="3678303"/>
          </a:xfrm>
        </p:spPr>
        <p:txBody>
          <a:bodyPr/>
          <a:lstStyle/>
          <a:p>
            <a:r>
              <a:rPr lang="en-US" b="1" dirty="0"/>
              <a:t>Displaying speed/accuracy tradeoff on the </a:t>
            </a:r>
            <a:r>
              <a:rPr lang="en-US" b="1" dirty="0" err="1"/>
              <a:t>mAP</a:t>
            </a:r>
            <a:r>
              <a:rPr lang="en-US" b="1" dirty="0"/>
              <a:t> at .5 IOU metric</a:t>
            </a:r>
          </a:p>
          <a:p>
            <a:endParaRPr lang="en-US" dirty="0"/>
          </a:p>
          <a:p>
            <a:r>
              <a:rPr lang="en-US" dirty="0"/>
              <a:t>Achieves 57.9 AP50 in 51 </a:t>
            </a:r>
            <a:r>
              <a:rPr lang="en-US" dirty="0" err="1"/>
              <a:t>ms</a:t>
            </a:r>
            <a:r>
              <a:rPr lang="en-US" dirty="0"/>
              <a:t> on a Titan X, compared to 57.5 AP50 in 198 </a:t>
            </a:r>
            <a:r>
              <a:rPr lang="en-US" dirty="0" err="1"/>
              <a:t>ms</a:t>
            </a:r>
            <a:r>
              <a:rPr lang="en-US" dirty="0"/>
              <a:t> by </a:t>
            </a:r>
            <a:r>
              <a:rPr lang="en-US" dirty="0" err="1"/>
              <a:t>RetinaNet</a:t>
            </a:r>
            <a:r>
              <a:rPr lang="en-US" dirty="0"/>
              <a:t>, similar performance but 3.8× faster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Conclusion: </a:t>
            </a:r>
            <a:r>
              <a:rPr lang="en-US" dirty="0"/>
              <a:t>YOLOv3 works pretty well</a:t>
            </a:r>
            <a:endParaRPr lang="en-US" b="1" dirty="0"/>
          </a:p>
          <a:p>
            <a:endParaRPr lang="en-US" b="1" dirty="0"/>
          </a:p>
          <a:p>
            <a:endParaRPr lang="it-IT" b="1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DA03D31-82BB-E33F-C958-5D42DDCA0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528269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BCD71E-31AB-D8FD-F96E-6F23AF4EC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816" y="601200"/>
            <a:ext cx="5648184" cy="4204800"/>
          </a:xfrm>
        </p:spPr>
        <p:txBody>
          <a:bodyPr/>
          <a:lstStyle/>
          <a:p>
            <a:r>
              <a:rPr lang="it-IT" dirty="0"/>
              <a:t>YOLOv3 </a:t>
            </a:r>
            <a:r>
              <a:rPr lang="it-IT" dirty="0" err="1"/>
              <a:t>predicts</a:t>
            </a:r>
            <a:r>
              <a:rPr lang="it-IT" dirty="0"/>
              <a:t> </a:t>
            </a:r>
            <a:r>
              <a:rPr lang="it-IT" dirty="0" err="1"/>
              <a:t>bounding</a:t>
            </a:r>
            <a:r>
              <a:rPr lang="it-IT" dirty="0"/>
              <a:t> boxes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dimension</a:t>
            </a:r>
            <a:r>
              <a:rPr lang="it-IT" dirty="0"/>
              <a:t> clusters </a:t>
            </a:r>
            <a:r>
              <a:rPr lang="it-IT" dirty="0" err="1"/>
              <a:t>as</a:t>
            </a:r>
            <a:r>
              <a:rPr lang="it-IT" dirty="0"/>
              <a:t> anchor boxes</a:t>
            </a:r>
          </a:p>
          <a:p>
            <a:r>
              <a:rPr lang="it-IT" dirty="0"/>
              <a:t>The network </a:t>
            </a:r>
            <a:r>
              <a:rPr lang="it-IT" dirty="0" err="1"/>
              <a:t>predicts</a:t>
            </a:r>
            <a:r>
              <a:rPr lang="it-IT" dirty="0"/>
              <a:t> 4 </a:t>
            </a:r>
            <a:r>
              <a:rPr lang="it-IT" dirty="0" err="1"/>
              <a:t>coordinates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bounding</a:t>
            </a:r>
            <a:r>
              <a:rPr lang="it-IT" dirty="0"/>
              <a:t> box (</a:t>
            </a:r>
            <a:r>
              <a:rPr lang="it-IT" i="1" dirty="0"/>
              <a:t>t</a:t>
            </a:r>
            <a:r>
              <a:rPr lang="it-IT" dirty="0"/>
              <a:t>)</a:t>
            </a:r>
          </a:p>
          <a:p>
            <a:r>
              <a:rPr lang="en-US" dirty="0"/>
              <a:t>YOLOv3 predicts an </a:t>
            </a:r>
            <a:r>
              <a:rPr lang="en-US" dirty="0" err="1"/>
              <a:t>objectness</a:t>
            </a:r>
            <a:r>
              <a:rPr lang="en-US" dirty="0"/>
              <a:t> score for each bounding box using logistic regression</a:t>
            </a:r>
          </a:p>
          <a:p>
            <a:r>
              <a:rPr lang="en-US" dirty="0"/>
              <a:t>Use the threshold of 0.5</a:t>
            </a:r>
          </a:p>
          <a:p>
            <a:r>
              <a:rPr lang="en-US" dirty="0"/>
              <a:t>System only assigns one bounding box prior for each ground truth object</a:t>
            </a:r>
            <a:endParaRPr lang="it-IT" dirty="0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C019F60D-267A-191F-B579-98A02D99C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428" y="5360740"/>
            <a:ext cx="11029616" cy="718870"/>
          </a:xfrm>
        </p:spPr>
        <p:txBody>
          <a:bodyPr rtlCol="0">
            <a:normAutofit/>
          </a:bodyPr>
          <a:lstStyle/>
          <a:p>
            <a:pPr algn="ctr" rtl="0"/>
            <a:r>
              <a:rPr lang="it-IT" sz="2800" dirty="0" err="1">
                <a:solidFill>
                  <a:srgbClr val="FFFEFF"/>
                </a:solidFill>
              </a:rPr>
              <a:t>Bounding</a:t>
            </a:r>
            <a:r>
              <a:rPr lang="it-IT" sz="2800" dirty="0">
                <a:solidFill>
                  <a:srgbClr val="FFFEFF"/>
                </a:solidFill>
              </a:rPr>
              <a:t> box </a:t>
            </a:r>
            <a:r>
              <a:rPr lang="it-IT" sz="2800" dirty="0" err="1">
                <a:solidFill>
                  <a:srgbClr val="FFFEFF"/>
                </a:solidFill>
              </a:rPr>
              <a:t>prediction</a:t>
            </a:r>
            <a:endParaRPr lang="it-IT" sz="2800" dirty="0">
              <a:solidFill>
                <a:srgbClr val="FFFEFF"/>
              </a:solidFill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BA17A0C2-9FBE-9C5A-56FE-E882F6A00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96458"/>
            <a:ext cx="5648184" cy="4191035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EAA9EF47-9FDD-3398-488C-7D4B6C547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28939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7536BF-8895-2505-2B2F-80EF3F8CC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41633"/>
          </a:xfrm>
        </p:spPr>
        <p:txBody>
          <a:bodyPr/>
          <a:lstStyle/>
          <a:p>
            <a:pPr algn="ctr"/>
            <a:r>
              <a:rPr lang="en-US" dirty="0"/>
              <a:t>What is needed to make it work?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F0BB9D5-51BC-7544-97E0-929BD1F60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it-IT" sz="3000" dirty="0"/>
              <a:t>Python </a:t>
            </a:r>
            <a:r>
              <a:rPr lang="it-IT" sz="3000" dirty="0" err="1"/>
              <a:t>version</a:t>
            </a:r>
            <a:r>
              <a:rPr lang="it-IT" sz="3000" dirty="0"/>
              <a:t>: 3.9.x</a:t>
            </a:r>
          </a:p>
          <a:p>
            <a:pPr>
              <a:lnSpc>
                <a:spcPct val="90000"/>
              </a:lnSpc>
            </a:pPr>
            <a:r>
              <a:rPr lang="it-IT" sz="3000" dirty="0" err="1"/>
              <a:t>Main</a:t>
            </a:r>
            <a:r>
              <a:rPr lang="it-IT" sz="3000" dirty="0"/>
              <a:t> libraries:</a:t>
            </a:r>
          </a:p>
          <a:p>
            <a:pPr lvl="1">
              <a:lnSpc>
                <a:spcPct val="90000"/>
              </a:lnSpc>
            </a:pPr>
            <a:r>
              <a:rPr lang="it-IT" sz="2800" dirty="0" err="1"/>
              <a:t>OnpenCV</a:t>
            </a:r>
            <a:r>
              <a:rPr lang="it-IT" sz="2800" dirty="0"/>
              <a:t> (network and image processing)</a:t>
            </a:r>
          </a:p>
          <a:p>
            <a:pPr lvl="1">
              <a:lnSpc>
                <a:spcPct val="90000"/>
              </a:lnSpc>
            </a:pPr>
            <a:r>
              <a:rPr lang="it-IT" sz="2800" dirty="0" err="1"/>
              <a:t>Numpy</a:t>
            </a:r>
            <a:r>
              <a:rPr lang="it-IT" sz="2800" dirty="0"/>
              <a:t> (</a:t>
            </a:r>
            <a:r>
              <a:rPr lang="it-IT" sz="2800" dirty="0" err="1"/>
              <a:t>when</a:t>
            </a:r>
            <a:r>
              <a:rPr lang="it-IT" sz="2800" dirty="0"/>
              <a:t> </a:t>
            </a:r>
            <a:r>
              <a:rPr lang="it-IT" sz="2800" dirty="0" err="1"/>
              <a:t>we</a:t>
            </a:r>
            <a:r>
              <a:rPr lang="it-IT" sz="2800" dirty="0"/>
              <a:t> </a:t>
            </a:r>
            <a:r>
              <a:rPr lang="it-IT" sz="2800" dirty="0" err="1"/>
              <a:t>need</a:t>
            </a:r>
            <a:r>
              <a:rPr lang="it-IT" sz="2800" dirty="0"/>
              <a:t> arrays)</a:t>
            </a:r>
            <a:endParaRPr lang="en-US" sz="2200" dirty="0"/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F190CD4-A2A9-516D-212E-C10FF064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6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70899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265E0F-7EBE-5E7F-C444-E6A5B725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73718"/>
          </a:xfrm>
        </p:spPr>
        <p:txBody>
          <a:bodyPr/>
          <a:lstStyle/>
          <a:p>
            <a:pPr algn="ctr"/>
            <a:r>
              <a:rPr lang="it-IT" dirty="0"/>
              <a:t>DATASET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75B9F35-FAD1-9069-6E0F-26D2CCDC9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514808" cy="1685651"/>
          </a:xfrm>
        </p:spPr>
        <p:txBody>
          <a:bodyPr>
            <a:normAutofit/>
          </a:bodyPr>
          <a:lstStyle/>
          <a:p>
            <a:r>
              <a:rPr lang="en-US" dirty="0"/>
              <a:t>YOLO can be trained with different datasets</a:t>
            </a:r>
          </a:p>
          <a:p>
            <a:r>
              <a:rPr lang="it-IT" dirty="0"/>
              <a:t>COCO dataset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chosen</a:t>
            </a:r>
            <a:r>
              <a:rPr lang="it-IT" dirty="0"/>
              <a:t>: </a:t>
            </a:r>
          </a:p>
          <a:p>
            <a:pPr lvl="1"/>
            <a:r>
              <a:rPr lang="it-IT" dirty="0"/>
              <a:t>COCO </a:t>
            </a:r>
            <a:r>
              <a:rPr lang="it-IT" dirty="0" err="1"/>
              <a:t>is</a:t>
            </a:r>
            <a:r>
              <a:rPr lang="it-IT" dirty="0"/>
              <a:t> a large-scale </a:t>
            </a:r>
            <a:r>
              <a:rPr lang="it-IT" dirty="0" err="1"/>
              <a:t>object</a:t>
            </a:r>
            <a:r>
              <a:rPr lang="it-IT" dirty="0"/>
              <a:t> </a:t>
            </a:r>
            <a:r>
              <a:rPr lang="it-IT" dirty="0" err="1"/>
              <a:t>detection</a:t>
            </a:r>
            <a:r>
              <a:rPr lang="it-IT" dirty="0"/>
              <a:t>, </a:t>
            </a:r>
            <a:r>
              <a:rPr lang="it-IT" dirty="0" err="1"/>
              <a:t>segmentation</a:t>
            </a:r>
            <a:r>
              <a:rPr lang="it-IT" dirty="0"/>
              <a:t>, and </a:t>
            </a:r>
            <a:r>
              <a:rPr lang="it-IT" dirty="0" err="1"/>
              <a:t>captioning</a:t>
            </a:r>
            <a:r>
              <a:rPr lang="it-IT" dirty="0"/>
              <a:t> dataset</a:t>
            </a:r>
          </a:p>
          <a:p>
            <a:pPr marL="324000" lvl="1" indent="0">
              <a:buNone/>
            </a:pPr>
            <a:endParaRPr lang="it-IT" dirty="0"/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308BE69B-ABC4-1C23-2699-AB996E8A565C}"/>
              </a:ext>
            </a:extLst>
          </p:cNvPr>
          <p:cNvSpPr txBox="1">
            <a:spLocks/>
          </p:cNvSpPr>
          <p:nvPr/>
        </p:nvSpPr>
        <p:spPr>
          <a:xfrm>
            <a:off x="6096000" y="2219371"/>
            <a:ext cx="5514808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COCO features are:</a:t>
            </a:r>
          </a:p>
          <a:p>
            <a:pPr lvl="1"/>
            <a:r>
              <a:rPr lang="it-IT" dirty="0"/>
              <a:t>Object </a:t>
            </a:r>
            <a:r>
              <a:rPr lang="it-IT" dirty="0" err="1"/>
              <a:t>segmentation</a:t>
            </a:r>
            <a:endParaRPr lang="it-IT" dirty="0"/>
          </a:p>
          <a:p>
            <a:pPr lvl="1"/>
            <a:r>
              <a:rPr lang="it-IT" dirty="0" err="1"/>
              <a:t>Recognition</a:t>
            </a:r>
            <a:r>
              <a:rPr lang="it-IT" dirty="0"/>
              <a:t> in </a:t>
            </a:r>
            <a:r>
              <a:rPr lang="it-IT" dirty="0" err="1"/>
              <a:t>context</a:t>
            </a:r>
            <a:endParaRPr lang="it-IT" dirty="0"/>
          </a:p>
          <a:p>
            <a:pPr lvl="1"/>
            <a:r>
              <a:rPr lang="it-IT" dirty="0" err="1"/>
              <a:t>Superpixel</a:t>
            </a:r>
            <a:r>
              <a:rPr lang="it-IT" dirty="0"/>
              <a:t> </a:t>
            </a:r>
            <a:r>
              <a:rPr lang="it-IT" dirty="0" err="1"/>
              <a:t>stuff</a:t>
            </a:r>
            <a:r>
              <a:rPr lang="it-IT" dirty="0"/>
              <a:t> </a:t>
            </a:r>
            <a:r>
              <a:rPr lang="it-IT" dirty="0" err="1"/>
              <a:t>segmentation</a:t>
            </a:r>
            <a:endParaRPr lang="it-IT" dirty="0"/>
          </a:p>
          <a:p>
            <a:pPr lvl="1"/>
            <a:r>
              <a:rPr lang="it-IT" dirty="0"/>
              <a:t>330K images (&gt;200K </a:t>
            </a:r>
            <a:r>
              <a:rPr lang="it-IT" dirty="0" err="1"/>
              <a:t>labeled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1.5 milion </a:t>
            </a:r>
            <a:r>
              <a:rPr lang="it-IT" dirty="0" err="1"/>
              <a:t>object</a:t>
            </a:r>
            <a:r>
              <a:rPr lang="it-IT" dirty="0"/>
              <a:t> </a:t>
            </a:r>
            <a:r>
              <a:rPr lang="it-IT" dirty="0" err="1"/>
              <a:t>instances</a:t>
            </a:r>
            <a:endParaRPr lang="it-IT" dirty="0"/>
          </a:p>
          <a:p>
            <a:pPr lvl="1"/>
            <a:r>
              <a:rPr lang="it-IT" dirty="0"/>
              <a:t>80 </a:t>
            </a:r>
            <a:r>
              <a:rPr lang="it-IT" dirty="0" err="1"/>
              <a:t>object</a:t>
            </a:r>
            <a:r>
              <a:rPr lang="it-IT" dirty="0"/>
              <a:t> </a:t>
            </a:r>
            <a:r>
              <a:rPr lang="it-IT" dirty="0" err="1"/>
              <a:t>categories</a:t>
            </a:r>
            <a:endParaRPr lang="it-IT" dirty="0"/>
          </a:p>
          <a:p>
            <a:pPr lvl="1"/>
            <a:r>
              <a:rPr lang="it-IT" dirty="0"/>
              <a:t>91 </a:t>
            </a:r>
            <a:r>
              <a:rPr lang="it-IT" dirty="0" err="1"/>
              <a:t>stuff</a:t>
            </a:r>
            <a:r>
              <a:rPr lang="it-IT" dirty="0"/>
              <a:t> </a:t>
            </a:r>
            <a:r>
              <a:rPr lang="it-IT" dirty="0" err="1"/>
              <a:t>categories</a:t>
            </a:r>
            <a:endParaRPr lang="it-IT" dirty="0"/>
          </a:p>
          <a:p>
            <a:pPr lvl="1"/>
            <a:r>
              <a:rPr lang="it-IT" dirty="0"/>
              <a:t>5 </a:t>
            </a:r>
            <a:r>
              <a:rPr lang="it-IT" dirty="0" err="1"/>
              <a:t>captions</a:t>
            </a:r>
            <a:r>
              <a:rPr lang="it-IT" dirty="0"/>
              <a:t> per image</a:t>
            </a:r>
          </a:p>
          <a:p>
            <a:pPr lvl="1"/>
            <a:r>
              <a:rPr lang="it-IT" dirty="0"/>
              <a:t>250000 people with </a:t>
            </a:r>
            <a:r>
              <a:rPr lang="it-IT" dirty="0" err="1"/>
              <a:t>keypoints</a:t>
            </a:r>
            <a:endParaRPr lang="it-IT" dirty="0"/>
          </a:p>
          <a:p>
            <a:pPr lvl="1"/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3982D68-3592-C7F5-2E7F-08AD231B8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4212022"/>
            <a:ext cx="5448968" cy="1685652"/>
          </a:xfrm>
          <a:prstGeom prst="rect">
            <a:avLst/>
          </a:prstGeo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8610CC5-93CF-CD6C-3987-117A478C4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0953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9FA3C4-56EA-F3E0-4950-1A357FF09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741633"/>
          </a:xfrm>
        </p:spPr>
        <p:txBody>
          <a:bodyPr/>
          <a:lstStyle/>
          <a:p>
            <a:pPr algn="ctr"/>
            <a:r>
              <a:rPr lang="it-IT" dirty="0"/>
              <a:t>How </a:t>
            </a:r>
            <a:r>
              <a:rPr lang="it-IT" dirty="0" err="1"/>
              <a:t>it</a:t>
            </a:r>
            <a:r>
              <a:rPr lang="it-IT" dirty="0"/>
              <a:t> works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20A4DC9-C9B5-F648-A6BB-59462382A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First of all, it is necessary to load the model</a:t>
            </a:r>
          </a:p>
          <a:p>
            <a:r>
              <a:rPr lang="en-US" sz="2200" dirty="0"/>
              <a:t>Initialize the input – Webcam</a:t>
            </a:r>
          </a:p>
          <a:p>
            <a:r>
              <a:rPr lang="en-US" sz="2200" dirty="0"/>
              <a:t>Fed the model with frames</a:t>
            </a:r>
          </a:p>
          <a:p>
            <a:r>
              <a:rPr lang="en-US" sz="2200" dirty="0"/>
              <a:t>Loop over frames and get out predictions</a:t>
            </a:r>
          </a:p>
          <a:p>
            <a:pPr lvl="1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87E3A2D-0657-9785-E3FF-D6F7422E0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8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06330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CAA86E-2657-E242-4218-A53BF5AAF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 Outputs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11B35A2-5CCC-8141-4B0F-EE86B5AF6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514808" cy="3678303"/>
          </a:xfrm>
        </p:spPr>
        <p:txBody>
          <a:bodyPr/>
          <a:lstStyle/>
          <a:p>
            <a:r>
              <a:rPr lang="en-US" dirty="0"/>
              <a:t>YOLO provides three different outputs</a:t>
            </a:r>
          </a:p>
          <a:p>
            <a:pPr lvl="1"/>
            <a:r>
              <a:rPr lang="it-IT" sz="1600" dirty="0"/>
              <a:t>For </a:t>
            </a:r>
            <a:r>
              <a:rPr lang="it-IT" sz="1600" dirty="0" err="1"/>
              <a:t>each</a:t>
            </a:r>
            <a:r>
              <a:rPr lang="it-IT" sz="1600" dirty="0"/>
              <a:t> of </a:t>
            </a:r>
            <a:r>
              <a:rPr lang="it-IT" sz="1600" dirty="0" err="1"/>
              <a:t>these</a:t>
            </a:r>
            <a:r>
              <a:rPr lang="it-IT" sz="1600" dirty="0"/>
              <a:t> </a:t>
            </a:r>
            <a:r>
              <a:rPr lang="it-IT" sz="1600" dirty="0" err="1"/>
              <a:t>we</a:t>
            </a:r>
            <a:r>
              <a:rPr lang="it-IT" sz="1600" dirty="0"/>
              <a:t> </a:t>
            </a:r>
            <a:r>
              <a:rPr lang="it-IT" sz="1600" dirty="0" err="1"/>
              <a:t>will</a:t>
            </a:r>
            <a:r>
              <a:rPr lang="it-IT" sz="1600" dirty="0"/>
              <a:t> </a:t>
            </a:r>
            <a:r>
              <a:rPr lang="it-IT" sz="1600" dirty="0" err="1"/>
              <a:t>get</a:t>
            </a:r>
            <a:r>
              <a:rPr lang="it-IT" sz="1600" dirty="0"/>
              <a:t>  </a:t>
            </a:r>
            <a:r>
              <a:rPr lang="it-IT" sz="1600" dirty="0" err="1"/>
              <a:t>bounding</a:t>
            </a:r>
            <a:r>
              <a:rPr lang="it-IT" sz="1600" dirty="0"/>
              <a:t> boxes and scores</a:t>
            </a:r>
          </a:p>
          <a:p>
            <a:r>
              <a:rPr lang="en-US" dirty="0"/>
              <a:t>This makes it possible to make predictions on different scales</a:t>
            </a:r>
          </a:p>
          <a:p>
            <a:r>
              <a:rPr lang="en-US" dirty="0"/>
              <a:t>YOLO provides more than one prediction for each object</a:t>
            </a:r>
          </a:p>
          <a:p>
            <a:pPr lvl="1"/>
            <a:r>
              <a:rPr lang="en-US" dirty="0"/>
              <a:t>Non-Maximum Suppression (NMS) is used to select one result</a:t>
            </a:r>
            <a:endParaRPr lang="it-IT" dirty="0"/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02E69345-86D3-5FAC-1C50-59FD4CB2CF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58436" b="37710"/>
          <a:stretch/>
        </p:blipFill>
        <p:spPr>
          <a:xfrm>
            <a:off x="6366587" y="1970901"/>
            <a:ext cx="5244220" cy="4097492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0FE5B67-6F15-6B30-56D9-2B5E1996C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it-IT" noProof="0" smtClean="0"/>
              <a:pPr rtl="0"/>
              <a:t>9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19378793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9195_TF56390039_Win32" id="{13599F32-7343-4D0D-BE4F-3E2A86DD4A1E}" vid="{E0F6A7F6-6972-4051-97EB-04153E23BE6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Modello tecnologico</Template>
  <TotalTime>2079</TotalTime>
  <Words>466</Words>
  <Application>Microsoft Office PowerPoint</Application>
  <PresentationFormat>Widescreen</PresentationFormat>
  <Paragraphs>80</Paragraphs>
  <Slides>11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Calibri</vt:lpstr>
      <vt:lpstr>Gill Sans MT</vt:lpstr>
      <vt:lpstr>Palatino Linotype</vt:lpstr>
      <vt:lpstr>Times New Roman</vt:lpstr>
      <vt:lpstr>Wingdings 2</vt:lpstr>
      <vt:lpstr>Dividendo</vt:lpstr>
      <vt:lpstr>YOLO: Real-Time Object Detection</vt:lpstr>
      <vt:lpstr>ABOUT  YOLO</vt:lpstr>
      <vt:lpstr>YOLOV3</vt:lpstr>
      <vt:lpstr>YOLO vs other detectors</vt:lpstr>
      <vt:lpstr>Bounding box prediction</vt:lpstr>
      <vt:lpstr>What is needed to make it work?</vt:lpstr>
      <vt:lpstr>DATASET</vt:lpstr>
      <vt:lpstr>How it works </vt:lpstr>
      <vt:lpstr>Model Outputs</vt:lpstr>
      <vt:lpstr>YOLOv3_tiny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YOLO: Real-Time Object Detection</dc:title>
  <dc:creator>ANDREA MURGIA</dc:creator>
  <cp:lastModifiedBy>ANDREA MURGIA</cp:lastModifiedBy>
  <cp:revision>8</cp:revision>
  <dcterms:created xsi:type="dcterms:W3CDTF">2022-10-05T09:56:15Z</dcterms:created>
  <dcterms:modified xsi:type="dcterms:W3CDTF">2022-11-04T16:15:40Z</dcterms:modified>
</cp:coreProperties>
</file>